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93" r:id="rId11"/>
    <p:sldId id="289" r:id="rId12"/>
    <p:sldId id="288" r:id="rId13"/>
    <p:sldId id="257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87E75-4249-4A69-8772-8EC81487DDE4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01A1F-64AE-4D5A-9F91-07EC58206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05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E851318-FC00-4051-9EA7-E81ABF559C03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856E9CD-444E-4CAD-9FC1-0A05C331A53B}" type="datetimeFigureOut">
              <a:rPr lang="en-US" smtClean="0"/>
              <a:pPr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plugin-CCSSI_ELA%20Standards%2058.pdf" TargetMode="External"/><Relationship Id="rId2" Type="http://schemas.openxmlformats.org/officeDocument/2006/relationships/hyperlink" Target="plugin-CCSSI_ELA%20Standards%205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ctionary.reference.com/browse/tone" TargetMode="External"/><Relationship Id="rId2" Type="http://schemas.openxmlformats.org/officeDocument/2006/relationships/hyperlink" Target="http://dictionary.reference.com/browse/red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ictionary.reference.com/browse/purpl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ymonline.com/" TargetMode="External"/><Relationship Id="rId2" Type="http://schemas.openxmlformats.org/officeDocument/2006/relationships/hyperlink" Target="http://www.myfavoriteword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un-with-words.com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524000" y="381000"/>
            <a:ext cx="7086600" cy="1112838"/>
          </a:xfrm>
        </p:spPr>
        <p:txBody>
          <a:bodyPr/>
          <a:lstStyle/>
          <a:p>
            <a:pPr eaLnBrk="1" hangingPunct="1"/>
            <a:r>
              <a:rPr lang="en-US" sz="4000" smtClean="0"/>
              <a:t>Several Different Vocabularies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752600" y="1752600"/>
            <a:ext cx="6019800" cy="3733800"/>
          </a:xfrm>
        </p:spPr>
        <p:txBody>
          <a:bodyPr/>
          <a:lstStyle/>
          <a:p>
            <a:pPr eaLnBrk="1" hangingPunct="1"/>
            <a:r>
              <a:rPr lang="en-US" sz="3600" smtClean="0"/>
              <a:t>Listening</a:t>
            </a:r>
          </a:p>
          <a:p>
            <a:pPr eaLnBrk="1" hangingPunct="1"/>
            <a:r>
              <a:rPr lang="en-US" sz="3600" smtClean="0"/>
              <a:t>Speaking</a:t>
            </a:r>
          </a:p>
          <a:p>
            <a:pPr eaLnBrk="1" hangingPunct="1"/>
            <a:r>
              <a:rPr lang="en-US" sz="3600" smtClean="0"/>
              <a:t>Reading </a:t>
            </a:r>
          </a:p>
          <a:p>
            <a:pPr eaLnBrk="1" hangingPunct="1"/>
            <a:r>
              <a:rPr lang="en-US" sz="3600" smtClean="0"/>
              <a:t>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Share writing</a:t>
            </a:r>
          </a:p>
          <a:p>
            <a:r>
              <a:rPr lang="en-US" dirty="0"/>
              <a:t>Examine writing for overused words</a:t>
            </a:r>
          </a:p>
          <a:p>
            <a:r>
              <a:rPr lang="en-US" dirty="0"/>
              <a:t>Write a Tired Word Poem</a:t>
            </a:r>
          </a:p>
          <a:p>
            <a:r>
              <a:rPr lang="en-US" dirty="0"/>
              <a:t>Go on a Treasure Word Hunt</a:t>
            </a:r>
          </a:p>
          <a:p>
            <a:r>
              <a:rPr lang="en-US" dirty="0"/>
              <a:t>Create a Word Bank of Treasure Words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46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other types of text…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Aphorisms</a:t>
            </a:r>
          </a:p>
          <a:p>
            <a:pPr lvl="1"/>
            <a:r>
              <a:rPr lang="en-US" dirty="0" smtClean="0"/>
              <a:t>“ a terse saying embodying a general truth, or astute observation”</a:t>
            </a:r>
          </a:p>
          <a:p>
            <a:r>
              <a:rPr lang="en-US" dirty="0" smtClean="0"/>
              <a:t>Try it:</a:t>
            </a:r>
          </a:p>
          <a:p>
            <a:pPr lvl="1"/>
            <a:r>
              <a:rPr lang="en-US" dirty="0" smtClean="0"/>
              <a:t>I have never let schooling interfere with my education—Mark Twain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877"/>
            <a:ext cx="6870859" cy="1150143"/>
          </a:xfrm>
        </p:spPr>
        <p:txBody>
          <a:bodyPr lIns="82296" tIns="41148" rIns="82296" bIns="41148">
            <a:normAutofit fontScale="90000"/>
          </a:bodyPr>
          <a:lstStyle/>
          <a:p>
            <a:pPr eaLnBrk="1" hangingPunct="1"/>
            <a:r>
              <a:rPr lang="en-US" sz="3600" dirty="0" smtClean="0"/>
              <a:t>Range of Material and Text Complexity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8620" y="1371600"/>
            <a:ext cx="7132320" cy="1783080"/>
          </a:xfrm>
        </p:spPr>
        <p:txBody>
          <a:bodyPr lIns="82296" tIns="41148" rIns="82296" bIns="41148"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500" dirty="0" smtClean="0">
                <a:hlinkClick r:id="rId2" action="ppaction://hlinkfile"/>
              </a:rPr>
              <a:t>Standard 10: Range, Quality, and Complexity of Student Reading</a:t>
            </a:r>
            <a:endParaRPr lang="en-US" sz="25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500" dirty="0" smtClean="0">
                <a:hlinkClick r:id="rId3" action="ppaction://hlinkfile"/>
              </a:rPr>
              <a:t>More about Text Complexity: Appendix A</a:t>
            </a:r>
            <a:endParaRPr lang="en-US" sz="2500" dirty="0" smtClean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7440" y="2863215"/>
            <a:ext cx="4389120" cy="399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World…</a:t>
            </a:r>
            <a:endParaRPr lang="en-US" dirty="0"/>
          </a:p>
        </p:txBody>
      </p:sp>
      <p:pic>
        <p:nvPicPr>
          <p:cNvPr id="4" name="Content Placeholder 3" descr="ear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0801" y="2249488"/>
            <a:ext cx="6302398" cy="4324350"/>
          </a:xfrm>
        </p:spPr>
      </p:pic>
      <p:sp>
        <p:nvSpPr>
          <p:cNvPr id="5" name="TextBox 4"/>
          <p:cNvSpPr txBox="1"/>
          <p:nvPr/>
        </p:nvSpPr>
        <p:spPr>
          <a:xfrm>
            <a:off x="1524000" y="4724400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What are the best ways to build real-world knowledge in your content area?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you go…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Start </a:t>
            </a:r>
          </a:p>
          <a:p>
            <a:pPr lvl="1"/>
            <a:r>
              <a:rPr lang="en-US" dirty="0" smtClean="0"/>
              <a:t>Stop </a:t>
            </a:r>
          </a:p>
          <a:p>
            <a:pPr lvl="1"/>
            <a:r>
              <a:rPr lang="en-US" dirty="0" smtClean="0"/>
              <a:t>Continue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990600" y="1371600"/>
            <a:ext cx="7300913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3800" b="1" i="1" smtClean="0">
                <a:solidFill>
                  <a:srgbClr val="9900CC"/>
                </a:solidFill>
                <a:latin typeface="Century Schoolbook" pitchFamily="18" charset="0"/>
              </a:rPr>
              <a:t/>
            </a:r>
            <a:br>
              <a:rPr lang="en-US" sz="13800" b="1" i="1" smtClean="0">
                <a:solidFill>
                  <a:srgbClr val="9900CC"/>
                </a:solidFill>
                <a:latin typeface="Century Schoolbook" pitchFamily="18" charset="0"/>
              </a:rPr>
            </a:br>
            <a:r>
              <a:rPr lang="en-US" sz="13800" b="1" i="1" smtClean="0">
                <a:solidFill>
                  <a:srgbClr val="9900CC"/>
                </a:solidFill>
                <a:latin typeface="Century Schoolbook" pitchFamily="18" charset="0"/>
              </a:rPr>
              <a:t>Purple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29600" cy="1066800"/>
          </a:xfrm>
        </p:spPr>
        <p:txBody>
          <a:bodyPr/>
          <a:lstStyle/>
          <a:p>
            <a:r>
              <a:rPr lang="en-US" dirty="0" smtClean="0"/>
              <a:t>What came to mind?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7467600" cy="5181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any color having components of both </a:t>
            </a:r>
            <a:r>
              <a:rPr lang="en-US" dirty="0" smtClean="0">
                <a:hlinkClick r:id="rId2"/>
              </a:rPr>
              <a:t>red</a:t>
            </a:r>
            <a:r>
              <a:rPr lang="en-US" dirty="0" smtClean="0"/>
              <a:t> and blue, such as lavender, especially one deep in </a:t>
            </a:r>
            <a:r>
              <a:rPr lang="en-US" dirty="0" smtClean="0">
                <a:hlinkClick r:id="rId3"/>
              </a:rPr>
              <a:t>tone</a:t>
            </a:r>
            <a:r>
              <a:rPr lang="en-US" dirty="0" smtClean="0"/>
              <a:t>. </a:t>
            </a:r>
          </a:p>
          <a:p>
            <a:pPr>
              <a:defRPr/>
            </a:pPr>
            <a:r>
              <a:rPr lang="en-US" dirty="0" smtClean="0"/>
              <a:t>cloth or clothing of this hue, especially as formerly worn distinctively by persons of imperial, royal, or other high rank. </a:t>
            </a:r>
          </a:p>
          <a:p>
            <a:pPr>
              <a:defRPr/>
            </a:pPr>
            <a:r>
              <a:rPr lang="en-US" dirty="0" smtClean="0"/>
              <a:t>the rank or office of a cardinal. </a:t>
            </a:r>
          </a:p>
          <a:p>
            <a:pPr>
              <a:defRPr/>
            </a:pPr>
            <a:r>
              <a:rPr lang="en-US" dirty="0" smtClean="0"/>
              <a:t>the office of a bishop. </a:t>
            </a:r>
          </a:p>
          <a:p>
            <a:pPr>
              <a:defRPr/>
            </a:pPr>
            <a:r>
              <a:rPr lang="en-US" dirty="0" smtClean="0"/>
              <a:t>imperial, regal, or princely rank or position. </a:t>
            </a:r>
          </a:p>
          <a:p>
            <a:pPr>
              <a:defRPr/>
            </a:pPr>
            <a:r>
              <a:rPr lang="en-US" dirty="0" smtClean="0"/>
              <a:t>deep red; crimson. </a:t>
            </a:r>
          </a:p>
          <a:p>
            <a:pPr>
              <a:defRPr/>
            </a:pPr>
            <a:r>
              <a:rPr lang="en-US" dirty="0" smtClean="0"/>
              <a:t>any of several </a:t>
            </a:r>
            <a:r>
              <a:rPr lang="en-US" dirty="0" err="1" smtClean="0"/>
              <a:t>nymphalid</a:t>
            </a:r>
            <a:r>
              <a:rPr lang="en-US" dirty="0" smtClean="0"/>
              <a:t> butterflies</a:t>
            </a:r>
          </a:p>
          <a:p>
            <a:pPr>
              <a:defRPr/>
            </a:pPr>
            <a:endParaRPr lang="en-US" dirty="0"/>
          </a:p>
          <a:p>
            <a:pPr marL="0" indent="0">
              <a:buFontTx/>
              <a:buNone/>
              <a:defRPr/>
            </a:pPr>
            <a:r>
              <a:rPr lang="en-US" dirty="0" smtClean="0">
                <a:hlinkClick r:id="rId4"/>
              </a:rPr>
              <a:t>How about these?</a:t>
            </a:r>
            <a:endParaRPr lang="en-US" dirty="0" smtClean="0"/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i="1" smtClean="0"/>
              <a:t>How do people learn words? </a:t>
            </a:r>
          </a:p>
          <a:p>
            <a:pPr eaLnBrk="1" hangingPunct="1"/>
            <a:r>
              <a:rPr lang="en-US" sz="2800" smtClean="0"/>
              <a:t>We notice the names of things</a:t>
            </a:r>
          </a:p>
          <a:p>
            <a:pPr eaLnBrk="1" hangingPunct="1"/>
            <a:r>
              <a:rPr lang="en-US" sz="2800" smtClean="0"/>
              <a:t>We hear others use words and attach the word to a situation</a:t>
            </a:r>
          </a:p>
          <a:p>
            <a:pPr eaLnBrk="1" hangingPunct="1"/>
            <a:r>
              <a:rPr lang="en-US" sz="2800" smtClean="0"/>
              <a:t>We look for parts we might know and then figure out the meaning</a:t>
            </a:r>
          </a:p>
          <a:p>
            <a:pPr eaLnBrk="1" hangingPunct="1"/>
            <a:r>
              <a:rPr lang="en-US" sz="2800" smtClean="0"/>
              <a:t>We experiment and try words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Monitoring Vocabulary Knowledge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People have varying levels of knowledge about words</a:t>
            </a:r>
          </a:p>
          <a:p>
            <a:pPr eaLnBrk="1" hangingPunct="1"/>
            <a:r>
              <a:rPr lang="en-US" smtClean="0"/>
              <a:t>Never heard of it</a:t>
            </a:r>
          </a:p>
          <a:p>
            <a:pPr eaLnBrk="1" hangingPunct="1"/>
            <a:r>
              <a:rPr lang="en-US" smtClean="0"/>
              <a:t>Heard the word but don’t know what it means</a:t>
            </a:r>
          </a:p>
          <a:p>
            <a:pPr eaLnBrk="1" hangingPunct="1"/>
            <a:r>
              <a:rPr lang="en-US" smtClean="0"/>
              <a:t>Have some idea of what it means</a:t>
            </a:r>
          </a:p>
          <a:p>
            <a:pPr eaLnBrk="1" hangingPunct="1"/>
            <a:r>
              <a:rPr lang="en-US" smtClean="0"/>
              <a:t>Sure of the meaning</a:t>
            </a:r>
          </a:p>
          <a:p>
            <a:pPr eaLnBrk="1" hangingPunct="1"/>
            <a:r>
              <a:rPr lang="en-US" smtClean="0"/>
              <a:t>Uses the word appropriately in many situations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6962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Considerations for Teaching Vocabulary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70104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Provide Students with opportunities to extend knowledge of words in meaningful ways</a:t>
            </a:r>
          </a:p>
          <a:p>
            <a:pPr eaLnBrk="1" hangingPunct="1"/>
            <a:r>
              <a:rPr lang="en-US" sz="2800" smtClean="0"/>
              <a:t>Provide direct instruction on how to infer Word Meanings</a:t>
            </a:r>
          </a:p>
          <a:p>
            <a:pPr eaLnBrk="1" hangingPunct="1"/>
            <a:r>
              <a:rPr lang="en-US" sz="2800" smtClean="0"/>
              <a:t>Provide multiple encounters</a:t>
            </a:r>
          </a:p>
          <a:p>
            <a:pPr eaLnBrk="1" hangingPunct="1"/>
            <a:r>
              <a:rPr lang="en-US" sz="2800" smtClean="0"/>
              <a:t>Promote active processing- give opportunities to use the words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favorite words</a:t>
            </a:r>
          </a:p>
          <a:p>
            <a:pPr lvl="1"/>
            <a:r>
              <a:rPr lang="en-US" dirty="0" smtClean="0"/>
              <a:t>Choose a favorite word</a:t>
            </a:r>
          </a:p>
          <a:p>
            <a:pPr lvl="1"/>
            <a:r>
              <a:rPr lang="en-US" dirty="0" smtClean="0"/>
              <a:t>Why this word?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Investigate your word</a:t>
            </a:r>
          </a:p>
          <a:p>
            <a:pPr lvl="2"/>
            <a:r>
              <a:rPr lang="en-US" dirty="0" smtClean="0">
                <a:hlinkClick r:id="rId2"/>
              </a:rPr>
              <a:t>www.myfavoriteword.com</a:t>
            </a:r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www.etymonline.com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www.fun-with-words.com</a:t>
            </a:r>
            <a:endParaRPr lang="en-US" dirty="0" smtClean="0"/>
          </a:p>
          <a:p>
            <a:r>
              <a:rPr lang="en-US" dirty="0" smtClean="0"/>
              <a:t>Consider:</a:t>
            </a:r>
          </a:p>
          <a:p>
            <a:pPr lvl="1"/>
            <a:r>
              <a:rPr lang="en-US" dirty="0" smtClean="0"/>
              <a:t>Why do I like this word?</a:t>
            </a:r>
          </a:p>
          <a:p>
            <a:pPr lvl="1"/>
            <a:r>
              <a:rPr lang="en-US" dirty="0" smtClean="0"/>
              <a:t>What is the word’s etymology?</a:t>
            </a:r>
          </a:p>
          <a:p>
            <a:pPr lvl="1"/>
            <a:r>
              <a:rPr lang="en-US" dirty="0" smtClean="0"/>
              <a:t>When and where was it “born”</a:t>
            </a:r>
          </a:p>
          <a:p>
            <a:pPr lvl="1"/>
            <a:r>
              <a:rPr lang="en-US" dirty="0" smtClean="0"/>
              <a:t>Has it Evolved?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this….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are some of my other favorite words?</a:t>
            </a:r>
          </a:p>
          <a:p>
            <a:r>
              <a:rPr lang="en-US" dirty="0" smtClean="0"/>
              <a:t>Words that make me laugh</a:t>
            </a:r>
          </a:p>
          <a:p>
            <a:r>
              <a:rPr lang="en-US" dirty="0" smtClean="0"/>
              <a:t>Words that make me cry</a:t>
            </a:r>
          </a:p>
          <a:p>
            <a:r>
              <a:rPr lang="en-US" dirty="0" smtClean="0"/>
              <a:t>Words I have trouble pronouncing</a:t>
            </a:r>
          </a:p>
          <a:p>
            <a:r>
              <a:rPr lang="en-US" dirty="0" smtClean="0"/>
              <a:t>Words I have trouble spelling</a:t>
            </a:r>
          </a:p>
          <a:p>
            <a:r>
              <a:rPr lang="en-US" dirty="0" smtClean="0"/>
              <a:t>Words I will never forget</a:t>
            </a:r>
          </a:p>
          <a:p>
            <a:r>
              <a:rPr lang="en-US" dirty="0" smtClean="0"/>
              <a:t>Words of wisdom</a:t>
            </a:r>
          </a:p>
          <a:p>
            <a:r>
              <a:rPr lang="en-US" dirty="0" smtClean="0"/>
              <a:t>Words that hurt</a:t>
            </a:r>
          </a:p>
          <a:p>
            <a:r>
              <a:rPr lang="en-US" dirty="0" smtClean="0"/>
              <a:t>Words my parents say that drive me crazy(or happy)</a:t>
            </a:r>
          </a:p>
          <a:p>
            <a:r>
              <a:rPr lang="en-US" dirty="0" smtClean="0"/>
              <a:t>Words that my teachers should use more (or less) often</a:t>
            </a:r>
          </a:p>
          <a:p>
            <a:r>
              <a:rPr lang="en-US" dirty="0" smtClean="0"/>
              <a:t>Words that motivated me</a:t>
            </a:r>
          </a:p>
          <a:p>
            <a:r>
              <a:rPr lang="en-US" dirty="0" smtClean="0"/>
              <a:t>Words I wish I hadn’t said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163</TotalTime>
  <Words>379</Words>
  <Application>Microsoft Office PowerPoint</Application>
  <PresentationFormat>On-screen Show (4:3)</PresentationFormat>
  <Paragraphs>84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Several Different Vocabularies</vt:lpstr>
      <vt:lpstr> Purple</vt:lpstr>
      <vt:lpstr>What came to mind?</vt:lpstr>
      <vt:lpstr>Vocabulary</vt:lpstr>
      <vt:lpstr>Monitoring Vocabulary Knowledge</vt:lpstr>
      <vt:lpstr>Considerations for Teaching Vocabulary</vt:lpstr>
      <vt:lpstr>Some examples </vt:lpstr>
      <vt:lpstr>Try this…</vt:lpstr>
      <vt:lpstr>Or this….</vt:lpstr>
      <vt:lpstr>Or these</vt:lpstr>
      <vt:lpstr>Consider other types of text…</vt:lpstr>
      <vt:lpstr>Range of Material and Text Complexity</vt:lpstr>
      <vt:lpstr>The Real World…</vt:lpstr>
      <vt:lpstr>Exit Slip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Across the Content Area</dc:title>
  <dc:creator>Tami</dc:creator>
  <cp:lastModifiedBy>netsetup</cp:lastModifiedBy>
  <cp:revision>24</cp:revision>
  <dcterms:created xsi:type="dcterms:W3CDTF">2012-06-25T10:39:26Z</dcterms:created>
  <dcterms:modified xsi:type="dcterms:W3CDTF">2013-04-08T18:29:50Z</dcterms:modified>
</cp:coreProperties>
</file>